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37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633"/>
    <a:srgbClr val="393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howGuides="1">
      <p:cViewPr>
        <p:scale>
          <a:sx n="120" d="100"/>
          <a:sy n="120" d="100"/>
        </p:scale>
        <p:origin x="-2512" y="-208"/>
      </p:cViewPr>
      <p:guideLst>
        <p:guide orient="horz" pos="7937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858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56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33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75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922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1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27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074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6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933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595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1D9F-10E0-404C-888F-7993BDEC4648}" type="datetimeFigureOut">
              <a:rPr lang="es-ES_tradnl" smtClean="0"/>
              <a:t>17/10/23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DD9B-B0CA-FB4F-94E9-819BCA50FC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53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F3BAF34-4679-0B6B-7135-7F81B6F2B758}"/>
              </a:ext>
            </a:extLst>
          </p:cNvPr>
          <p:cNvGrpSpPr/>
          <p:nvPr/>
        </p:nvGrpSpPr>
        <p:grpSpPr>
          <a:xfrm>
            <a:off x="0" y="2018580"/>
            <a:ext cx="18000661" cy="23181395"/>
            <a:chOff x="0" y="2018581"/>
            <a:chExt cx="16195474" cy="20685900"/>
          </a:xfrm>
        </p:grpSpPr>
        <p:pic>
          <p:nvPicPr>
            <p:cNvPr id="8" name="Picture 4" descr="Gray topographic pattern on a white background | free image by rawpixel.com  / … | Graphic design portfolio cover, Abstract pattern design, Presentation  board design">
              <a:extLst>
                <a:ext uri="{FF2B5EF4-FFF2-40B4-BE49-F238E27FC236}">
                  <a16:creationId xmlns:a16="http://schemas.microsoft.com/office/drawing/2014/main" id="{62277697-DCA8-35F0-D88A-4A6B2EAA4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0"/>
            <a:stretch/>
          </p:blipFill>
          <p:spPr bwMode="auto">
            <a:xfrm flipH="1">
              <a:off x="9074629" y="2018581"/>
              <a:ext cx="7120844" cy="1361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y topographic pattern on a white background | free image by rawpixel.com  / … | Graphic design portfolio cover, Abstract pattern design, Presentation  board design">
              <a:extLst>
                <a:ext uri="{FF2B5EF4-FFF2-40B4-BE49-F238E27FC236}">
                  <a16:creationId xmlns:a16="http://schemas.microsoft.com/office/drawing/2014/main" id="{827F1979-7CEC-6D5C-1DCD-8FEEA7B35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18581"/>
              <a:ext cx="9074629" cy="1361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Gray topographic pattern on a white background | free image by rawpixel.com  / … | Graphic design portfolio cover, Abstract pattern design, Presentation  board design">
              <a:extLst>
                <a:ext uri="{FF2B5EF4-FFF2-40B4-BE49-F238E27FC236}">
                  <a16:creationId xmlns:a16="http://schemas.microsoft.com/office/drawing/2014/main" id="{5649693E-2461-5CD8-2960-63DAD431D9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31" b="-1"/>
            <a:stretch/>
          </p:blipFill>
          <p:spPr bwMode="auto">
            <a:xfrm flipV="1">
              <a:off x="0" y="15630525"/>
              <a:ext cx="9074629" cy="7073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ray topographic pattern on a white background | free image by rawpixel.com  / … | Graphic design portfolio cover, Abstract pattern design, Presentation  board design">
              <a:extLst>
                <a:ext uri="{FF2B5EF4-FFF2-40B4-BE49-F238E27FC236}">
                  <a16:creationId xmlns:a16="http://schemas.microsoft.com/office/drawing/2014/main" id="{3CCE4330-F0DE-8E0A-5832-4FA0F068D7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0" t="48031" b="-1"/>
            <a:stretch/>
          </p:blipFill>
          <p:spPr bwMode="auto">
            <a:xfrm flipH="1" flipV="1">
              <a:off x="9074626" y="15630525"/>
              <a:ext cx="7120848" cy="7073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18" descr="Minissérie - Papo Oracle Cloud">
            <a:extLst>
              <a:ext uri="{FF2B5EF4-FFF2-40B4-BE49-F238E27FC236}">
                <a16:creationId xmlns:a16="http://schemas.microsoft.com/office/drawing/2014/main" id="{85C2E6F3-6655-95FF-F442-9A5247108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3084"/>
          <a:stretch/>
        </p:blipFill>
        <p:spPr bwMode="auto">
          <a:xfrm>
            <a:off x="793" y="-2427"/>
            <a:ext cx="18000663" cy="272526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4CCD8F-4108-16D4-2BEE-437D6871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40" y="1034636"/>
            <a:ext cx="6586780" cy="8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B5ECBBC0-22ED-3BE1-352C-1B94A6449147}"/>
              </a:ext>
            </a:extLst>
          </p:cNvPr>
          <p:cNvSpPr/>
          <p:nvPr/>
        </p:nvSpPr>
        <p:spPr>
          <a:xfrm>
            <a:off x="295221" y="259137"/>
            <a:ext cx="223056" cy="2230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40649A4-C429-C501-B0D6-5E1CCA127466}"/>
              </a:ext>
            </a:extLst>
          </p:cNvPr>
          <p:cNvSpPr/>
          <p:nvPr/>
        </p:nvSpPr>
        <p:spPr>
          <a:xfrm>
            <a:off x="621299" y="259137"/>
            <a:ext cx="223056" cy="223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3DBE67-1FD6-F02F-35A6-61C418367AD1}"/>
              </a:ext>
            </a:extLst>
          </p:cNvPr>
          <p:cNvSpPr/>
          <p:nvPr/>
        </p:nvSpPr>
        <p:spPr>
          <a:xfrm>
            <a:off x="947377" y="259137"/>
            <a:ext cx="223056" cy="223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30" name="Picture 6" descr="Download Topographic map contour lines background for free | Topographic  map art, Topographic map, Abstract art wallpaper">
            <a:extLst>
              <a:ext uri="{FF2B5EF4-FFF2-40B4-BE49-F238E27FC236}">
                <a16:creationId xmlns:a16="http://schemas.microsoft.com/office/drawing/2014/main" id="{E8937377-2069-E286-0C69-93A0179E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1" y="3088235"/>
            <a:ext cx="17095757" cy="5334000"/>
          </a:xfrm>
          <a:prstGeom prst="roundRect">
            <a:avLst>
              <a:gd name="adj" fmla="val 4422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B623821-FFAE-3402-F91B-0A90928BDEE7}"/>
              </a:ext>
            </a:extLst>
          </p:cNvPr>
          <p:cNvSpPr txBox="1"/>
          <p:nvPr/>
        </p:nvSpPr>
        <p:spPr>
          <a:xfrm>
            <a:off x="1342245" y="3379860"/>
            <a:ext cx="2214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>
                <a:solidFill>
                  <a:schemeClr val="bg1"/>
                </a:solidFill>
                <a:latin typeface="IBM Plex Mono Light" panose="020B0409050203000203" pitchFamily="49" charset="77"/>
              </a:rPr>
              <a:t>Qué 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9E6FD42-1588-F33E-6836-13A137CB5C76}"/>
              </a:ext>
            </a:extLst>
          </p:cNvPr>
          <p:cNvSpPr txBox="1"/>
          <p:nvPr/>
        </p:nvSpPr>
        <p:spPr>
          <a:xfrm>
            <a:off x="1511175" y="3986360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b="1" dirty="0">
                <a:solidFill>
                  <a:srgbClr val="C74633"/>
                </a:solidFill>
                <a:latin typeface="IBM Plex Mono" panose="020B0509050203000203" pitchFamily="49" charset="77"/>
              </a:rPr>
              <a:t>ORACLE</a:t>
            </a:r>
            <a:endParaRPr lang="es-ES_tradnl" sz="4400" dirty="0">
              <a:solidFill>
                <a:schemeClr val="bg1"/>
              </a:solidFill>
              <a:latin typeface="IBM Plex Mono Medium" panose="020B0509050203000203" pitchFamily="49" charset="77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3646F0B-B0E2-CE5A-A6BE-F94CE44C358E}"/>
              </a:ext>
            </a:extLst>
          </p:cNvPr>
          <p:cNvSpPr txBox="1"/>
          <p:nvPr/>
        </p:nvSpPr>
        <p:spPr>
          <a:xfrm>
            <a:off x="712496" y="3477925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IBM Plex Mono" panose="020B0509050203000203" pitchFamily="49" charset="77"/>
              </a:rPr>
              <a:t>¿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417A28-5762-83B7-48A0-05935BDF7306}"/>
              </a:ext>
            </a:extLst>
          </p:cNvPr>
          <p:cNvSpPr txBox="1"/>
          <p:nvPr/>
        </p:nvSpPr>
        <p:spPr>
          <a:xfrm rot="10800000">
            <a:off x="4379983" y="3764580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IBM Plex Mono" panose="020B0509050203000203" pitchFamily="49" charset="77"/>
              </a:rPr>
              <a:t>¿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F08610D-4492-E359-AB08-92556DB60128}"/>
              </a:ext>
            </a:extLst>
          </p:cNvPr>
          <p:cNvSpPr txBox="1"/>
          <p:nvPr/>
        </p:nvSpPr>
        <p:spPr>
          <a:xfrm>
            <a:off x="877286" y="4983363"/>
            <a:ext cx="79077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es una empresa de tecnología con sede en Redwood City, California, que es conocida por desarrollar y vender una amplia gama de software y hardware relacionado con bases de datos y sistemas de gestión de información. La empresa es especialmente famosa por su sistema de gestión de bases de datos llamado "Oracle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Database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".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Database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es uno de los sistemas de gestión de bases de datos más populares y ampliamente utilizados en el mundo. Ofrece capacidades avanzadas de administración de datos, seguridad, escalabilidad y rendimiento, lo que lo hace adecuado para empresas y organizaciones que manejan grandes volúmenes de datos.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5030B0-2185-C2D2-36A5-DD951BF3616C}"/>
              </a:ext>
            </a:extLst>
          </p:cNvPr>
          <p:cNvSpPr txBox="1"/>
          <p:nvPr/>
        </p:nvSpPr>
        <p:spPr>
          <a:xfrm>
            <a:off x="9320389" y="4833210"/>
            <a:ext cx="79077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Además de sus productos de bases de datos, Oracle también ofrece una variedad de otros productos y servicios relacionados con la gestión de datos, la nube, la inteligencia artificial, la administración de aplicaciones empresariales y más. La empresa ha estado involucrada en la tecnología de bases de datos y sistemas empresariales durante décadas y es un actor importante en el mercado de la tecnología de la información.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también es conocida por su lenguaje de programación PL/SQL, que se utiliza para desarrollar aplicaciones y scripts que interactúan con las bases de datos Oracle. La empresa ofrece una amplia gama de herramientas y soluciones para ayudar a las organizaciones a gestionar y analizar sus datos de manera efectiva.</a:t>
            </a:r>
          </a:p>
        </p:txBody>
      </p:sp>
      <p:pic>
        <p:nvPicPr>
          <p:cNvPr id="1032" name="Picture 8" descr="Oracle Logo | 01 - PNG Logo Vector Downloads (SVG, EPS) in 2023 | Oracle  logo, Vector logo, ? logo">
            <a:extLst>
              <a:ext uri="{FF2B5EF4-FFF2-40B4-BE49-F238E27FC236}">
                <a16:creationId xmlns:a16="http://schemas.microsoft.com/office/drawing/2014/main" id="{2FE7289A-E226-710A-18B6-314E6C1E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04" y="3605365"/>
            <a:ext cx="1788604" cy="1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acle Linux Wallpapers - Gnome-look.org">
            <a:extLst>
              <a:ext uri="{FF2B5EF4-FFF2-40B4-BE49-F238E27FC236}">
                <a16:creationId xmlns:a16="http://schemas.microsoft.com/office/drawing/2014/main" id="{12E1AD65-FDC4-8815-54A6-8E0B99BE3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5"/>
          <a:stretch/>
        </p:blipFill>
        <p:spPr bwMode="auto">
          <a:xfrm rot="5400000">
            <a:off x="-853054" y="10171220"/>
            <a:ext cx="10905096" cy="8294086"/>
          </a:xfrm>
          <a:prstGeom prst="roundRect">
            <a:avLst>
              <a:gd name="adj" fmla="val 2492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1724BCA-7B73-7710-FAC7-A625A2BB7C11}"/>
              </a:ext>
            </a:extLst>
          </p:cNvPr>
          <p:cNvSpPr txBox="1"/>
          <p:nvPr/>
        </p:nvSpPr>
        <p:spPr>
          <a:xfrm>
            <a:off x="844355" y="9235187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IBM Plex Mono Light" panose="020B0409050203000203" pitchFamily="49" charset="77"/>
              </a:rPr>
              <a:t>Oracle Cloud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454A8A0-EDD1-EC7B-D590-DA8F1EA7A59F}"/>
              </a:ext>
            </a:extLst>
          </p:cNvPr>
          <p:cNvSpPr txBox="1"/>
          <p:nvPr/>
        </p:nvSpPr>
        <p:spPr>
          <a:xfrm>
            <a:off x="844355" y="9635898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Infrastructure</a:t>
            </a:r>
            <a:endParaRPr lang="es-ES_tradnl" sz="2800" dirty="0">
              <a:solidFill>
                <a:schemeClr val="bg1"/>
              </a:solidFill>
              <a:latin typeface="IBM Plex Mono Medium" panose="020B0509050203000203" pitchFamily="49" charset="77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D2A8D8E-8A7A-5248-CD05-A3ABB2F189BD}"/>
              </a:ext>
            </a:extLst>
          </p:cNvPr>
          <p:cNvSpPr txBox="1"/>
          <p:nvPr/>
        </p:nvSpPr>
        <p:spPr>
          <a:xfrm>
            <a:off x="830671" y="10488048"/>
            <a:ext cx="7537645" cy="909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Infrastructure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(OCI) es la plataforma de servicios en la nube de Oracle. Se trata de una oferta de servicios en la nube que proporciona una amplia gama de servicios de infraestructura y plataforma para ayudar a las empresas a ejecutar aplicaciones y cargas de trabajo en la nube. OCI está diseñado para ser escalable, seguro y de alto rendimiento, y se basa en una infraestructura global de centros de datos y servidores.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Algunos de los servicios que se ofrecen en 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Infrastructure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incluyen: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Servidores Virtuales (Compute):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Ofrece máquinas virtuales escalables que pueden utilizarse para ejecutar aplicaciones y cargas de trabajo.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Almacenamiento en la nube: Proporciona opciones de almacenamiento en la nube, incluyendo almacenamiento de objetos, almacenamiento de bloques y sistemas de archivos.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Bases de Datos en la nube: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Infrastructure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incluye servicios de bases de datos gestionados y escalables, como Oracle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Autonomous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Database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, que simplifican la administración y proporcionan un alto rendimiento.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Red en la nube: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Ofrece servicios de red para conectar recursos en la nube, administrar la seguridad y proporcionar conectividad de alto rendimiento.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Seguridad en la nube: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Incluye herramientas y servicios de seguridad para proteger los datos y las aplicaciones en la nube.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Contenedores y Orquestación: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OCI admite la gestión de contenedores y orquestación de aplicaciones a través de servicios como Oracle Container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Engine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for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Kubernetes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Inteligencia Artificial y Machine </a:t>
            </a:r>
            <a:r>
              <a:rPr lang="es-ES_tradnl" sz="16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Learning</a:t>
            </a: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ofrece servicios de inteligencia artificial y aprendizaje automático que permiten a las empresas desarrollar y desplegar modelos de machine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learning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en la nube.</a:t>
            </a:r>
          </a:p>
        </p:txBody>
      </p:sp>
      <p:pic>
        <p:nvPicPr>
          <p:cNvPr id="1036" name="Picture 12" descr="Oracle Linux Wallpapers - Gnome-look.org">
            <a:extLst>
              <a:ext uri="{FF2B5EF4-FFF2-40B4-BE49-F238E27FC236}">
                <a16:creationId xmlns:a16="http://schemas.microsoft.com/office/drawing/2014/main" id="{3B044EA8-34ED-957C-5DAE-D36ED5273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7"/>
          <a:stretch/>
        </p:blipFill>
        <p:spPr bwMode="auto">
          <a:xfrm rot="5400000">
            <a:off x="7955717" y="10178320"/>
            <a:ext cx="10905097" cy="8279885"/>
          </a:xfrm>
          <a:prstGeom prst="roundRect">
            <a:avLst>
              <a:gd name="adj" fmla="val 3025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0B85DFA-B97C-896F-B2B3-C2937079FE62}"/>
              </a:ext>
            </a:extLst>
          </p:cNvPr>
          <p:cNvSpPr txBox="1"/>
          <p:nvPr/>
        </p:nvSpPr>
        <p:spPr>
          <a:xfrm>
            <a:off x="9646031" y="9235187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IBM Plex Mono Light" panose="020B0409050203000203" pitchFamily="49" charset="77"/>
              </a:rPr>
              <a:t>Oracle Cloud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D5354C-C571-6C63-3D35-1526D80ECEDB}"/>
              </a:ext>
            </a:extLst>
          </p:cNvPr>
          <p:cNvSpPr txBox="1"/>
          <p:nvPr/>
        </p:nvSpPr>
        <p:spPr>
          <a:xfrm>
            <a:off x="9646031" y="9635898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Applications</a:t>
            </a:r>
            <a:endParaRPr lang="es-ES_tradnl" sz="2800" dirty="0">
              <a:solidFill>
                <a:schemeClr val="bg1"/>
              </a:solidFill>
              <a:latin typeface="IBM Plex Mono Medium" panose="020B0509050203000203" pitchFamily="49" charset="77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BD09214-E90E-2219-EB32-A84EEFA078CC}"/>
              </a:ext>
            </a:extLst>
          </p:cNvPr>
          <p:cNvSpPr txBox="1"/>
          <p:nvPr/>
        </p:nvSpPr>
        <p:spPr>
          <a:xfrm>
            <a:off x="9632347" y="10488048"/>
            <a:ext cx="7537645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Applications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se refiere a una suite de aplicaciones empresariales que se ofrecen en la nube a través de la plataforma de nube de Oracle. Estas aplicaciones están diseñadas para ayudar a las empresas a gestionar una amplia gama de funciones empresariales, como recursos humanos, finanzas, gestión de cadenas de suministro, ventas, marketing y más. 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Applications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abarca diversas áreas, y algunas de las principales categorías incluyen: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Recursos Humanos (HCM - Human Capital Management):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Estas aplicaciones se centran en la gestión de los recursos humanos de una organización, abarcando desde la contratación y la administración de nóminas hasta el desarrollo y la gestión del talento.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Finanzas (ERP - Enterprise </a:t>
            </a:r>
            <a:r>
              <a:rPr lang="es-ES_tradnl" sz="16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Resource</a:t>
            </a: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 </a:t>
            </a:r>
            <a:r>
              <a:rPr lang="es-ES_tradnl" sz="16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Planning</a:t>
            </a: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):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Estas aplicaciones se utilizan para gestionar la contabilidad, la planificación financiera, la gestión de gastos y otros aspectos financieros de una empresa.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Gestión de la Cadena de Suministro (SCM - </a:t>
            </a:r>
            <a:r>
              <a:rPr lang="es-ES_tradnl" sz="16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Supply</a:t>
            </a: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 </a:t>
            </a:r>
            <a:r>
              <a:rPr lang="es-ES_tradnl" sz="1600" b="1" dirty="0" err="1">
                <a:solidFill>
                  <a:schemeClr val="bg1"/>
                </a:solidFill>
                <a:latin typeface="IBM Plex Mono" panose="020B0509050203000203" pitchFamily="49" charset="77"/>
              </a:rPr>
              <a:t>Chain</a:t>
            </a: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 Management):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Ayudan a las empresas a administrar y optimizar sus operaciones de cadena de suministro, lo que incluye la planificación de la demanda, la gestión de inventarios y la logística.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Automatización de Marketing y Ventas: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Estas aplicaciones ayudan a las empresas a gestionar sus operaciones de ventas y marketing, incluyendo la automatización de marketing, la gestión de ventas y el análisis de datos de clientes.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Servicio al Cliente: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Ofrecen herramientas para gestionar interacciones y solicitudes de los clientes, lo que incluye la gestión de casos y la atención al cliente.</a:t>
            </a:r>
          </a:p>
          <a:p>
            <a:pPr algn="just"/>
            <a:endParaRPr lang="es-ES_tradnl" sz="16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Cloud </a:t>
            </a:r>
            <a:r>
              <a:rPr lang="es-ES_tradnl" sz="1600" dirty="0" err="1">
                <a:solidFill>
                  <a:schemeClr val="bg1"/>
                </a:solidFill>
                <a:latin typeface="IBM Plex Mono" panose="020B0509050203000203" pitchFamily="49" charset="77"/>
              </a:rPr>
              <a:t>Applications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se ejecutan en la infraestructura de Oracle Cloud y se benefician de la seguridad, la escalabilidad y la disponibilidad de la nube.</a:t>
            </a:r>
          </a:p>
        </p:txBody>
      </p:sp>
      <p:pic>
        <p:nvPicPr>
          <p:cNvPr id="1038" name="Picture 14" descr="Oracle Linux Wallpapers - Gnome-look.org">
            <a:extLst>
              <a:ext uri="{FF2B5EF4-FFF2-40B4-BE49-F238E27FC236}">
                <a16:creationId xmlns:a16="http://schemas.microsoft.com/office/drawing/2014/main" id="{80D0870D-05AC-9E7E-B951-047B7384E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42" b="11182"/>
          <a:stretch/>
        </p:blipFill>
        <p:spPr bwMode="auto">
          <a:xfrm>
            <a:off x="452451" y="20171522"/>
            <a:ext cx="17095757" cy="4663052"/>
          </a:xfrm>
          <a:prstGeom prst="roundRect">
            <a:avLst>
              <a:gd name="adj" fmla="val 4484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5BACE72-B4CC-9347-FC0A-2F94C198CF56}"/>
              </a:ext>
            </a:extLst>
          </p:cNvPr>
          <p:cNvSpPr txBox="1"/>
          <p:nvPr/>
        </p:nvSpPr>
        <p:spPr>
          <a:xfrm>
            <a:off x="844355" y="20463756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IBM Plex Mono Light" panose="020B0409050203000203" pitchFamily="49" charset="77"/>
              </a:rPr>
              <a:t>Innovación y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EDE7D3-5B00-60D1-DAAF-62F423632F67}"/>
              </a:ext>
            </a:extLst>
          </p:cNvPr>
          <p:cNvSpPr txBox="1"/>
          <p:nvPr/>
        </p:nvSpPr>
        <p:spPr>
          <a:xfrm>
            <a:off x="915795" y="2089304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IBM Plex Mono" panose="020B0509050203000203" pitchFamily="49" charset="77"/>
              </a:rPr>
              <a:t>Tecnología</a:t>
            </a:r>
            <a:endParaRPr lang="es-ES_tradnl" sz="2800" dirty="0">
              <a:solidFill>
                <a:schemeClr val="bg1"/>
              </a:solidFill>
              <a:latin typeface="IBM Plex Mono Medium" panose="020B0509050203000203" pitchFamily="49" charset="77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BEEADBA-C003-52DF-26CF-FE629C15FFEE}"/>
              </a:ext>
            </a:extLst>
          </p:cNvPr>
          <p:cNvSpPr txBox="1"/>
          <p:nvPr/>
        </p:nvSpPr>
        <p:spPr>
          <a:xfrm>
            <a:off x="915795" y="21632984"/>
            <a:ext cx="78307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ha mantenido un fuerte compromiso con la innovación y la adopción de tecnologías de vanguardia a lo largo de su historia. La empresa se encuentra en la vanguardia de la industria tecnológica, liderando avances en áreas clave como la inteligencia artificial (IA), la nube cuántica y la ciberseguridad. Algunos de los aspectos más destacados de la innovación y la tecnología en Oracle incluyen:</a:t>
            </a:r>
          </a:p>
          <a:p>
            <a:pPr algn="just"/>
            <a:endParaRPr lang="es-ES_tradnl" sz="900" dirty="0">
              <a:solidFill>
                <a:schemeClr val="bg1"/>
              </a:solidFill>
              <a:latin typeface="IBM Plex Mono" panose="020B0509050203000203" pitchFamily="49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Nube Cuántica: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está explorando la computación cuántica y su potencial para resolver problemas complejos a una velocidad y escala nunca vistas. Está invirtiendo en investigación y desarrollo en este emocionante campo.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E1A39D1-6A23-AE51-5FF4-9516EDCABCF7}"/>
              </a:ext>
            </a:extLst>
          </p:cNvPr>
          <p:cNvSpPr txBox="1"/>
          <p:nvPr/>
        </p:nvSpPr>
        <p:spPr>
          <a:xfrm>
            <a:off x="9358898" y="20401878"/>
            <a:ext cx="783074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Inteligencia Artificial (IA):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está desarrollando soluciones de IA avanzadas que permiten a las empresas aprovechar datos para tomar decisiones más informadas, automatizar tareas y mejorar la eficiencia operativa. Esto incluye aplicaciones de IA en áreas como el procesamiento del lenguaje natural y el aprendizaje automático.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Ciberseguridad: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 Oracle se dedica a mantener la seguridad de sus productos y servicios. La empresa trabaja en soluciones de ciberseguridad de última generación para proteger los datos y la infraestructura de sus clientes en un mundo cada vez más digital y amenazante.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600" b="1" dirty="0">
                <a:solidFill>
                  <a:schemeClr val="bg1"/>
                </a:solidFill>
                <a:latin typeface="IBM Plex Mono" panose="020B0509050203000203" pitchFamily="49" charset="77"/>
              </a:rPr>
              <a:t>Investigación y Desarrollo Continuo: </a:t>
            </a:r>
            <a:r>
              <a:rPr lang="es-ES_tradnl" sz="1600" dirty="0">
                <a:solidFill>
                  <a:schemeClr val="bg1"/>
                </a:solidFill>
                <a:latin typeface="IBM Plex Mono" panose="020B0509050203000203" pitchFamily="49" charset="77"/>
              </a:rPr>
              <a:t>Oracle sigue invirtiendo en investigación y desarrollo para garantizar que sus productos y servicios estén a la vanguardia de la tecnología. Esto incluye mejoras constantes en su suite de aplicaciones en la nube y en su plataforma de infraestructura.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0F04C04-0035-BC96-454B-2883F65D1A34}"/>
              </a:ext>
            </a:extLst>
          </p:cNvPr>
          <p:cNvGrpSpPr/>
          <p:nvPr/>
        </p:nvGrpSpPr>
        <p:grpSpPr>
          <a:xfrm>
            <a:off x="9371779" y="3324908"/>
            <a:ext cx="4308107" cy="1353700"/>
            <a:chOff x="345669" y="632825"/>
            <a:chExt cx="4308107" cy="1353700"/>
          </a:xfrm>
        </p:grpSpPr>
        <p:sp>
          <p:nvSpPr>
            <p:cNvPr id="42" name="Rectángulo redondeado 41">
              <a:extLst>
                <a:ext uri="{FF2B5EF4-FFF2-40B4-BE49-F238E27FC236}">
                  <a16:creationId xmlns:a16="http://schemas.microsoft.com/office/drawing/2014/main" id="{1A7CC55A-196B-8369-0C4E-30E532E1E463}"/>
                </a:ext>
              </a:extLst>
            </p:cNvPr>
            <p:cNvSpPr/>
            <p:nvPr/>
          </p:nvSpPr>
          <p:spPr>
            <a:xfrm>
              <a:off x="345669" y="632825"/>
              <a:ext cx="4308107" cy="1353700"/>
            </a:xfrm>
            <a:prstGeom prst="roundRect">
              <a:avLst>
                <a:gd name="adj" fmla="val 758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7F0D943-4ED6-1019-180C-851EC7450A95}"/>
                </a:ext>
              </a:extLst>
            </p:cNvPr>
            <p:cNvSpPr/>
            <p:nvPr/>
          </p:nvSpPr>
          <p:spPr>
            <a:xfrm flipH="1">
              <a:off x="469001" y="775394"/>
              <a:ext cx="98551" cy="985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B9D7F4B-1ED7-6FBC-4093-1F227949F359}"/>
                </a:ext>
              </a:extLst>
            </p:cNvPr>
            <p:cNvSpPr/>
            <p:nvPr/>
          </p:nvSpPr>
          <p:spPr>
            <a:xfrm flipH="1">
              <a:off x="663220" y="773508"/>
              <a:ext cx="98551" cy="985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A69FA74F-3487-90BF-5758-EC9671763CA5}"/>
                </a:ext>
              </a:extLst>
            </p:cNvPr>
            <p:cNvSpPr/>
            <p:nvPr/>
          </p:nvSpPr>
          <p:spPr>
            <a:xfrm flipH="1">
              <a:off x="857439" y="773508"/>
              <a:ext cx="98551" cy="985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A5CA8913-8FB4-4A98-692C-FFB69A8D0668}"/>
                </a:ext>
              </a:extLst>
            </p:cNvPr>
            <p:cNvSpPr txBox="1"/>
            <p:nvPr/>
          </p:nvSpPr>
          <p:spPr>
            <a:xfrm>
              <a:off x="518277" y="951261"/>
              <a:ext cx="39475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1200" dirty="0">
                  <a:solidFill>
                    <a:schemeClr val="bg1"/>
                  </a:solidFill>
                  <a:latin typeface="IBM Plex Mono" panose="020B0509050203000203" pitchFamily="49" charset="77"/>
                </a:rPr>
                <a:t>Alfonso Pineda Cedillo 		| A01660394  </a:t>
              </a:r>
            </a:p>
            <a:p>
              <a:pPr algn="just"/>
              <a:r>
                <a:rPr lang="es-ES_tradnl" sz="1200" dirty="0">
                  <a:solidFill>
                    <a:schemeClr val="bg1"/>
                  </a:solidFill>
                  <a:latin typeface="IBM Plex Mono" panose="020B0509050203000203" pitchFamily="49" charset="77"/>
                </a:rPr>
                <a:t>Mariana Ivette Rincón Flores 	| A01654973  </a:t>
              </a:r>
            </a:p>
            <a:p>
              <a:pPr algn="just"/>
              <a:r>
                <a:rPr lang="es-ES_tradnl" sz="1200" dirty="0">
                  <a:solidFill>
                    <a:schemeClr val="bg1"/>
                  </a:solidFill>
                  <a:latin typeface="IBM Plex Mono" panose="020B0509050203000203" pitchFamily="49" charset="77"/>
                </a:rPr>
                <a:t>Salvador Mendoza Tinoco 		| A01067783  </a:t>
              </a:r>
            </a:p>
            <a:p>
              <a:pPr algn="just"/>
              <a:r>
                <a:rPr lang="es-ES_tradnl" sz="1200" dirty="0">
                  <a:solidFill>
                    <a:schemeClr val="bg1"/>
                  </a:solidFill>
                  <a:latin typeface="IBM Plex Mono" panose="020B0509050203000203" pitchFamily="49" charset="77"/>
                </a:rPr>
                <a:t>Karla González Sánchez 		| A01541526 </a:t>
              </a:r>
            </a:p>
          </p:txBody>
        </p:sp>
      </p:grpSp>
      <p:pic>
        <p:nvPicPr>
          <p:cNvPr id="1044" name="Picture 20" descr="Oracle">
            <a:extLst>
              <a:ext uri="{FF2B5EF4-FFF2-40B4-BE49-F238E27FC236}">
                <a16:creationId xmlns:a16="http://schemas.microsoft.com/office/drawing/2014/main" id="{CE010233-DF03-AAEF-F503-239E3CC1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 bwMode="auto">
          <a:xfrm>
            <a:off x="5599416" y="559260"/>
            <a:ext cx="6694304" cy="18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ouse Cursor PNG | Mouse pointers, Computer icon, Png images">
            <a:extLst>
              <a:ext uri="{FF2B5EF4-FFF2-40B4-BE49-F238E27FC236}">
                <a16:creationId xmlns:a16="http://schemas.microsoft.com/office/drawing/2014/main" id="{D35CC31F-9010-8974-E7DF-46560A74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178">
            <a:off x="15094251" y="3719896"/>
            <a:ext cx="233991" cy="3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293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</TotalTime>
  <Words>1099</Words>
  <Application>Microsoft Macintosh PowerPoint</Application>
  <PresentationFormat>Personalizado</PresentationFormat>
  <Paragraphs>48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IBM Plex Mono</vt:lpstr>
      <vt:lpstr>IBM Plex Mono Light</vt:lpstr>
      <vt:lpstr>IBM Plex Mono Medium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Pineda Cedillo</dc:creator>
  <cp:lastModifiedBy>Alfonso Pineda Cedillo</cp:lastModifiedBy>
  <cp:revision>2</cp:revision>
  <dcterms:created xsi:type="dcterms:W3CDTF">2023-10-17T22:30:33Z</dcterms:created>
  <dcterms:modified xsi:type="dcterms:W3CDTF">2023-10-17T23:48:59Z</dcterms:modified>
</cp:coreProperties>
</file>